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Dp9ReR7Shr/5v7YdtdqB/a0Uq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249" autoAdjust="0"/>
  </p:normalViewPr>
  <p:slideViewPr>
    <p:cSldViewPr snapToGrid="0">
      <p:cViewPr>
        <p:scale>
          <a:sx n="100" d="100"/>
          <a:sy n="100" d="100"/>
        </p:scale>
        <p:origin x="942" y="-12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48a97b0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g7548a97b08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7548a97b08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838"/>
            <a:ext cx="9143999" cy="478632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500034" y="1244595"/>
            <a:ext cx="79581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CO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Sistema de organización restaurante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371600" y="3071810"/>
            <a:ext cx="64008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None/>
            </a:pPr>
            <a:r>
              <a:rPr lang="es-CO"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Brayan Leonardo Estupiñán</a:t>
            </a:r>
            <a:endParaRPr sz="2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None/>
            </a:pPr>
            <a:r>
              <a:rPr lang="es-CO"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Sebastian Camilo Casas Rojas</a:t>
            </a:r>
            <a:endParaRPr sz="2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</a:pPr>
            <a:r>
              <a:rPr lang="es-CO" sz="2400" b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Christian Camilo Pabon Useche</a:t>
            </a:r>
            <a:endParaRPr sz="2400" b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r="9173"/>
          <a:stretch/>
        </p:blipFill>
        <p:spPr>
          <a:xfrm>
            <a:off x="0" y="6505575"/>
            <a:ext cx="9143999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r="9090" b="16666"/>
          <a:stretch/>
        </p:blipFill>
        <p:spPr>
          <a:xfrm>
            <a:off x="0" y="4714884"/>
            <a:ext cx="9143999" cy="1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80112" y="5077319"/>
            <a:ext cx="3024033" cy="133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r="2517" b="-18422"/>
          <a:stretch/>
        </p:blipFill>
        <p:spPr>
          <a:xfrm>
            <a:off x="414338" y="1071563"/>
            <a:ext cx="8301037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75" y="1357313"/>
            <a:ext cx="3048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714387" y="1357313"/>
            <a:ext cx="82869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Problema a resolver</a:t>
            </a:r>
            <a:endParaRPr sz="48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8224" y="51848"/>
            <a:ext cx="1907456" cy="844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409575" y="2897400"/>
            <a:ext cx="3387000" cy="3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Deficiencia en el manejo de la contabilidad de un restaurante </a:t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8975" y="2284313"/>
            <a:ext cx="4421286" cy="4421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r="2517" b="-18422"/>
          <a:stretch/>
        </p:blipFill>
        <p:spPr>
          <a:xfrm>
            <a:off x="414338" y="1071563"/>
            <a:ext cx="8301037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75" y="1357313"/>
            <a:ext cx="3048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677737" y="1398588"/>
            <a:ext cx="8286751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Requerimientos funcionales</a:t>
            </a:r>
            <a:endParaRPr sz="2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8224" y="51848"/>
            <a:ext cx="1907456" cy="8441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901600" y="2286025"/>
            <a:ext cx="2505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Creación de nuevos perfiles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714375" y="4562350"/>
            <a:ext cx="2505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Eliminación  de perfiles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5328600" y="2114975"/>
            <a:ext cx="2505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Registro de ventas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5328600" y="4465913"/>
            <a:ext cx="2505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Visualización de las ventas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6">
            <a:alphaModFix/>
          </a:blip>
          <a:srcRect r="49466"/>
          <a:stretch/>
        </p:blipFill>
        <p:spPr>
          <a:xfrm>
            <a:off x="714375" y="3006932"/>
            <a:ext cx="811245" cy="8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6">
            <a:alphaModFix/>
          </a:blip>
          <a:srcRect r="49466"/>
          <a:stretch/>
        </p:blipFill>
        <p:spPr>
          <a:xfrm>
            <a:off x="1748475" y="3006932"/>
            <a:ext cx="811245" cy="8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6">
            <a:alphaModFix/>
          </a:blip>
          <a:srcRect l="49466"/>
          <a:stretch/>
        </p:blipFill>
        <p:spPr>
          <a:xfrm>
            <a:off x="2782575" y="3006932"/>
            <a:ext cx="811245" cy="8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641350" y="3917725"/>
            <a:ext cx="9573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latin typeface="Calibri"/>
                <a:ea typeface="Calibri"/>
                <a:cs typeface="Calibri"/>
                <a:sym typeface="Calibri"/>
              </a:rPr>
              <a:t>Usuario 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1675450" y="3917725"/>
            <a:ext cx="9573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latin typeface="Calibri"/>
                <a:ea typeface="Calibri"/>
                <a:cs typeface="Calibri"/>
                <a:sym typeface="Calibri"/>
              </a:rPr>
              <a:t>Usuario 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2782575" y="3917725"/>
            <a:ext cx="9573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latin typeface="Calibri"/>
                <a:ea typeface="Calibri"/>
                <a:cs typeface="Calibri"/>
                <a:sym typeface="Calibri"/>
              </a:rPr>
              <a:t>Usuario 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275" y="5115918"/>
            <a:ext cx="1414975" cy="14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7988" y="2543663"/>
            <a:ext cx="1866224" cy="186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9">
            <a:alphaModFix/>
          </a:blip>
          <a:srcRect l="5222" t="36445" r="28840" b="15937"/>
          <a:stretch/>
        </p:blipFill>
        <p:spPr>
          <a:xfrm>
            <a:off x="5246150" y="4991050"/>
            <a:ext cx="2268046" cy="12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7548a97b08_0_13"/>
          <p:cNvPicPr preferRelativeResize="0"/>
          <p:nvPr/>
        </p:nvPicPr>
        <p:blipFill rotWithShape="1">
          <a:blip r:embed="rId3">
            <a:alphaModFix/>
          </a:blip>
          <a:srcRect r="2515" b="-18427"/>
          <a:stretch/>
        </p:blipFill>
        <p:spPr>
          <a:xfrm>
            <a:off x="414338" y="1071563"/>
            <a:ext cx="8301036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7548a97b08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75" y="1357313"/>
            <a:ext cx="3048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7548a97b08_0_13"/>
          <p:cNvSpPr txBox="1"/>
          <p:nvPr/>
        </p:nvSpPr>
        <p:spPr>
          <a:xfrm>
            <a:off x="677737" y="1398588"/>
            <a:ext cx="82869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Requerimientos funcionales</a:t>
            </a:r>
            <a:endParaRPr sz="2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g7548a97b08_0_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8224" y="51848"/>
            <a:ext cx="1907456" cy="84412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7548a97b08_0_13"/>
          <p:cNvSpPr txBox="1"/>
          <p:nvPr/>
        </p:nvSpPr>
        <p:spPr>
          <a:xfrm>
            <a:off x="758875" y="2117675"/>
            <a:ext cx="22320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Ingreso de nuevos productos al inventario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7548a97b08_0_13"/>
          <p:cNvSpPr txBox="1"/>
          <p:nvPr/>
        </p:nvSpPr>
        <p:spPr>
          <a:xfrm>
            <a:off x="485875" y="4382000"/>
            <a:ext cx="2505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Modificación de los productos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7548a97b08_0_13"/>
          <p:cNvSpPr txBox="1"/>
          <p:nvPr/>
        </p:nvSpPr>
        <p:spPr>
          <a:xfrm>
            <a:off x="3359200" y="2242525"/>
            <a:ext cx="2505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Eliminación de productos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7548a97b08_0_13"/>
          <p:cNvSpPr txBox="1"/>
          <p:nvPr/>
        </p:nvSpPr>
        <p:spPr>
          <a:xfrm>
            <a:off x="758875" y="5467350"/>
            <a:ext cx="16764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Visualización de productos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7548a97b08_0_13"/>
          <p:cNvSpPr txBox="1"/>
          <p:nvPr/>
        </p:nvSpPr>
        <p:spPr>
          <a:xfrm>
            <a:off x="6588225" y="3715375"/>
            <a:ext cx="2505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Creación de platos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7548a97b08_0_13"/>
          <p:cNvSpPr txBox="1"/>
          <p:nvPr/>
        </p:nvSpPr>
        <p:spPr>
          <a:xfrm>
            <a:off x="4795175" y="4810700"/>
            <a:ext cx="2505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Visualización de platos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7548a97b08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662" y="2714612"/>
            <a:ext cx="1604425" cy="16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7548a97b08_0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5250" y="2671225"/>
            <a:ext cx="1428725" cy="14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7548a97b08_0_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77047" y="5010725"/>
            <a:ext cx="1752333" cy="17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7548a97b08_0_13"/>
          <p:cNvPicPr preferRelativeResize="0"/>
          <p:nvPr/>
        </p:nvPicPr>
        <p:blipFill rotWithShape="1">
          <a:blip r:embed="rId9">
            <a:alphaModFix/>
          </a:blip>
          <a:srcRect b="32727"/>
          <a:stretch/>
        </p:blipFill>
        <p:spPr>
          <a:xfrm>
            <a:off x="6006575" y="2009728"/>
            <a:ext cx="2771474" cy="15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7548a97b08_0_13"/>
          <p:cNvPicPr preferRelativeResize="0"/>
          <p:nvPr/>
        </p:nvPicPr>
        <p:blipFill rotWithShape="1">
          <a:blip r:embed="rId10">
            <a:alphaModFix/>
          </a:blip>
          <a:srcRect l="24051" t="47638" r="21888" b="8474"/>
          <a:stretch/>
        </p:blipFill>
        <p:spPr>
          <a:xfrm>
            <a:off x="6943725" y="4237625"/>
            <a:ext cx="1907449" cy="219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r="2517" b="-18422"/>
          <a:stretch/>
        </p:blipFill>
        <p:spPr>
          <a:xfrm>
            <a:off x="414338" y="1071563"/>
            <a:ext cx="8301037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75" y="1357313"/>
            <a:ext cx="3048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677737" y="1398588"/>
            <a:ext cx="8286751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Uso </a:t>
            </a: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estructuras de datos en la solución del problema a resolver</a:t>
            </a:r>
            <a:endParaRPr sz="2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8224" y="51848"/>
            <a:ext cx="1907456" cy="844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"/>
          <p:cNvSpPr txBox="1"/>
          <p:nvPr/>
        </p:nvSpPr>
        <p:spPr>
          <a:xfrm>
            <a:off x="819150" y="2543175"/>
            <a:ext cx="5486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latin typeface="Calibri"/>
                <a:ea typeface="Calibri"/>
                <a:cs typeface="Calibri"/>
                <a:sym typeface="Calibri"/>
              </a:rPr>
              <a:t>Listas dinámicas: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Usadas para guardar la información de los  los productos  como su nombre,cantidad y precio, y los platos que contienen cada uno de sus ingredientes y la cantidad de cada uno de ellos.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3419475" y="4210050"/>
            <a:ext cx="51150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latin typeface="Calibri"/>
                <a:ea typeface="Calibri"/>
                <a:cs typeface="Calibri"/>
                <a:sym typeface="Calibri"/>
              </a:rPr>
              <a:t>Listas enlazadas: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>
                <a:latin typeface="Calibri"/>
                <a:ea typeface="Calibri"/>
                <a:cs typeface="Calibri"/>
                <a:sym typeface="Calibri"/>
              </a:rPr>
              <a:t>Se usa una Lista enlazada, sus nodos tienen dos case  uno tipo T que es usuario, otro tipo T que es password  y un nodo next.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 r="2517" b="-18422"/>
          <a:stretch/>
        </p:blipFill>
        <p:spPr>
          <a:xfrm>
            <a:off x="414338" y="1071563"/>
            <a:ext cx="8301037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75" y="1357313"/>
            <a:ext cx="3048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677737" y="1398588"/>
            <a:ext cx="8286751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y análisis comparativo del uso de las estructuras de datos</a:t>
            </a:r>
            <a:endParaRPr sz="2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8224" y="51848"/>
            <a:ext cx="1907456" cy="84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B1FA76-0E0F-4BA9-9591-2043B9FE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" y="4720094"/>
            <a:ext cx="32004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F816DA-39A4-491E-A701-2B14C4F92E3A}"/>
              </a:ext>
            </a:extLst>
          </p:cNvPr>
          <p:cNvSpPr/>
          <p:nvPr/>
        </p:nvSpPr>
        <p:spPr>
          <a:xfrm>
            <a:off x="0" y="6467118"/>
            <a:ext cx="41734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</a:rPr>
              <a:t>Figura 1. Gráfico tiempo-Datos de </a:t>
            </a:r>
            <a:r>
              <a:rPr lang="es-CO" sz="1000" dirty="0" err="1">
                <a:latin typeface="Times New Roman" panose="02020603050405020304" pitchFamily="18" charset="0"/>
              </a:rPr>
              <a:t>enQueue</a:t>
            </a:r>
            <a:r>
              <a:rPr lang="es-CO" sz="1000" dirty="0">
                <a:latin typeface="Times New Roman" panose="02020603050405020304" pitchFamily="18" charset="0"/>
              </a:rPr>
              <a:t> </a:t>
            </a:r>
          </a:p>
          <a:p>
            <a:r>
              <a:rPr lang="es-CO" sz="1000" dirty="0">
                <a:latin typeface="Times New Roman" panose="02020603050405020304" pitchFamily="18" charset="0"/>
              </a:rPr>
              <a:t>(Agregar datos de usuario a una </a:t>
            </a:r>
            <a:r>
              <a:rPr lang="es-CO" sz="1000" dirty="0" err="1">
                <a:latin typeface="Times New Roman" panose="02020603050405020304" pitchFamily="18" charset="0"/>
              </a:rPr>
              <a:t>Queue</a:t>
            </a:r>
            <a:r>
              <a:rPr lang="es-CO" sz="1000" dirty="0">
                <a:latin typeface="Times New Roman" panose="02020603050405020304" pitchFamily="18" charset="0"/>
              </a:rPr>
              <a:t> implementada con </a:t>
            </a:r>
            <a:r>
              <a:rPr lang="es-CO" sz="1000" dirty="0" err="1">
                <a:latin typeface="Times New Roman" panose="02020603050405020304" pitchFamily="18" charset="0"/>
              </a:rPr>
              <a:t>LinkedList</a:t>
            </a:r>
            <a:r>
              <a:rPr lang="es-CO" sz="1000" dirty="0">
                <a:latin typeface="Times New Roman" panose="02020603050405020304" pitchFamily="18" charset="0"/>
              </a:rPr>
              <a:t>).</a:t>
            </a:r>
            <a:endParaRPr lang="es-CO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F3282B-4EB3-40F0-ADFE-D521C3D0D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817" y="2226817"/>
            <a:ext cx="3077511" cy="184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61F580-3115-4A40-8514-5749C11A7D7A}"/>
              </a:ext>
            </a:extLst>
          </p:cNvPr>
          <p:cNvSpPr/>
          <p:nvPr/>
        </p:nvSpPr>
        <p:spPr>
          <a:xfrm>
            <a:off x="3158999" y="4026999"/>
            <a:ext cx="3225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</a:rPr>
              <a:t>Figura 2. Gráfico tiempo-Datos de Buscar el penúltimo usuario de la </a:t>
            </a:r>
            <a:r>
              <a:rPr lang="es-CO" sz="1000" dirty="0" err="1">
                <a:latin typeface="Times New Roman" panose="02020603050405020304" pitchFamily="18" charset="0"/>
              </a:rPr>
              <a:t>Queue</a:t>
            </a:r>
            <a:r>
              <a:rPr lang="es-CO" sz="1000" dirty="0">
                <a:latin typeface="Times New Roman" panose="02020603050405020304" pitchFamily="18" charset="0"/>
              </a:rPr>
              <a:t>. (La </a:t>
            </a:r>
            <a:r>
              <a:rPr lang="es-CO" sz="1000" dirty="0" err="1">
                <a:latin typeface="Times New Roman" panose="02020603050405020304" pitchFamily="18" charset="0"/>
              </a:rPr>
              <a:t>Linkedlist</a:t>
            </a:r>
            <a:r>
              <a:rPr lang="es-CO" sz="1000" dirty="0">
                <a:latin typeface="Times New Roman" panose="02020603050405020304" pitchFamily="18" charset="0"/>
              </a:rPr>
              <a:t> es sencilla)</a:t>
            </a:r>
            <a:endParaRPr lang="es-CO" sz="1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EB3C3E-83CB-4C2D-884B-07EF81E95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003603"/>
              </p:ext>
            </p:extLst>
          </p:nvPr>
        </p:nvGraphicFramePr>
        <p:xfrm>
          <a:off x="0" y="2173288"/>
          <a:ext cx="3200400" cy="2255520"/>
        </p:xfrm>
        <a:graphic>
          <a:graphicData uri="http://schemas.openxmlformats.org/drawingml/2006/table">
            <a:tbl>
              <a:tblPr/>
              <a:tblGrid>
                <a:gridCol w="800100">
                  <a:extLst>
                    <a:ext uri="{9D8B030D-6E8A-4147-A177-3AD203B41FA5}">
                      <a16:colId xmlns:a16="http://schemas.microsoft.com/office/drawing/2014/main" val="290612591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949485418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4208322613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88235371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310606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Datos\Func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78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 mil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937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85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775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29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 mil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1656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5160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33470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217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 mil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5125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105511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222953</a:t>
                      </a:r>
                      <a:endParaRPr lang="es-CO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117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 millón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9548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445676 ms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s-CO">
                          <a:effectLst/>
                        </a:rPr>
                      </a:b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189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 millones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----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----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----</a:t>
                      </a:r>
                      <a:endParaRPr lang="es-C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----</a:t>
                      </a:r>
                      <a:endParaRPr lang="es-CO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389146"/>
                  </a:ext>
                </a:extLst>
              </a:tr>
            </a:tbl>
          </a:graphicData>
        </a:graphic>
      </p:graphicFrame>
      <p:sp>
        <p:nvSpPr>
          <p:cNvPr id="5" name="Rectangle 5">
            <a:extLst>
              <a:ext uri="{FF2B5EF4-FFF2-40B4-BE49-F238E27FC236}">
                <a16:creationId xmlns:a16="http://schemas.microsoft.com/office/drawing/2014/main" id="{178F1EA6-79AF-451C-92E3-54BF2D008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731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A9E34C8F-63EB-4F63-B04E-DDDB96DE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95" y="4668789"/>
            <a:ext cx="32004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70B033-FB75-4A75-9615-089D93F3F536}"/>
              </a:ext>
            </a:extLst>
          </p:cNvPr>
          <p:cNvSpPr/>
          <p:nvPr/>
        </p:nvSpPr>
        <p:spPr>
          <a:xfrm>
            <a:off x="4024328" y="652006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000" dirty="0">
                <a:latin typeface="Times New Roman" panose="02020603050405020304" pitchFamily="18" charset="0"/>
              </a:rPr>
              <a:t>Figura 3.Gráfico tiempo-Datos </a:t>
            </a:r>
            <a:r>
              <a:rPr lang="es-CO" sz="1000" dirty="0" err="1">
                <a:latin typeface="Times New Roman" panose="02020603050405020304" pitchFamily="18" charset="0"/>
              </a:rPr>
              <a:t>add</a:t>
            </a:r>
            <a:r>
              <a:rPr lang="es-CO" sz="1000" dirty="0">
                <a:latin typeface="Times New Roman" panose="02020603050405020304" pitchFamily="18" charset="0"/>
              </a:rPr>
              <a:t> (Agregar datos al </a:t>
            </a:r>
            <a:r>
              <a:rPr lang="es-CO" sz="1000" dirty="0" err="1">
                <a:latin typeface="Times New Roman" panose="02020603050405020304" pitchFamily="18" charset="0"/>
              </a:rPr>
              <a:t>ArrayLinearList</a:t>
            </a:r>
            <a:r>
              <a:rPr lang="es-CO" sz="1000" dirty="0">
                <a:latin typeface="Times New Roman" panose="02020603050405020304" pitchFamily="18" charset="0"/>
              </a:rPr>
              <a:t> (Lista dinámica)  inventario)</a:t>
            </a:r>
            <a:endParaRPr lang="es-CO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3E1D7A-E40F-4CEA-B9C6-CB3A3D792B17}"/>
              </a:ext>
            </a:extLst>
          </p:cNvPr>
          <p:cNvSpPr/>
          <p:nvPr/>
        </p:nvSpPr>
        <p:spPr>
          <a:xfrm>
            <a:off x="6238875" y="2375780"/>
            <a:ext cx="29051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dirty="0">
                <a:latin typeface="Times New Roman" panose="02020603050405020304" pitchFamily="18" charset="0"/>
              </a:rPr>
              <a:t>En la figura 1 podemos ver como el </a:t>
            </a:r>
            <a:r>
              <a:rPr lang="es-CO" sz="1000" dirty="0" err="1">
                <a:latin typeface="Times New Roman" panose="02020603050405020304" pitchFamily="18" charset="0"/>
              </a:rPr>
              <a:t>enqueue</a:t>
            </a:r>
            <a:r>
              <a:rPr lang="es-CO" sz="1000" dirty="0">
                <a:latin typeface="Times New Roman" panose="02020603050405020304" pitchFamily="18" charset="0"/>
              </a:rPr>
              <a:t> en la cola dependiendo la cantidad de datos va aumentando su tiempo, dando un comportamiento O(n) pero esto es debido al ciclo </a:t>
            </a:r>
            <a:r>
              <a:rPr lang="es-CO" sz="1000" dirty="0" err="1">
                <a:latin typeface="Times New Roman" panose="02020603050405020304" pitchFamily="18" charset="0"/>
              </a:rPr>
              <a:t>for</a:t>
            </a:r>
            <a:r>
              <a:rPr lang="es-CO" sz="1000" dirty="0">
                <a:latin typeface="Times New Roman" panose="02020603050405020304" pitchFamily="18" charset="0"/>
              </a:rPr>
              <a:t> donde se encuentra el </a:t>
            </a:r>
            <a:r>
              <a:rPr lang="es-CO" sz="1000" dirty="0" err="1">
                <a:latin typeface="Times New Roman" panose="02020603050405020304" pitchFamily="18" charset="0"/>
              </a:rPr>
              <a:t>enqueue</a:t>
            </a:r>
            <a:r>
              <a:rPr lang="es-CO" sz="1000" dirty="0">
                <a:latin typeface="Times New Roman" panose="02020603050405020304" pitchFamily="18" charset="0"/>
              </a:rPr>
              <a:t> de los n datos ya que el </a:t>
            </a:r>
            <a:r>
              <a:rPr lang="es-CO" sz="1000" dirty="0" err="1">
                <a:latin typeface="Times New Roman" panose="02020603050405020304" pitchFamily="18" charset="0"/>
              </a:rPr>
              <a:t>enqueue</a:t>
            </a:r>
            <a:r>
              <a:rPr lang="es-CO" sz="1000" dirty="0">
                <a:latin typeface="Times New Roman" panose="02020603050405020304" pitchFamily="18" charset="0"/>
              </a:rPr>
              <a:t> de un solo dato es de orden O(1).</a:t>
            </a:r>
            <a:endParaRPr lang="es-CO" sz="1000" dirty="0"/>
          </a:p>
          <a:p>
            <a:pPr algn="just"/>
            <a:br>
              <a:rPr lang="es-CO" sz="1000" dirty="0"/>
            </a:br>
            <a:r>
              <a:rPr lang="es-CO" sz="1000" dirty="0">
                <a:latin typeface="Times New Roman" panose="02020603050405020304" pitchFamily="18" charset="0"/>
              </a:rPr>
              <a:t>En la figura 2 el aumento en tiempo en comparación con la cantidad de datos es muy pequeña se podría decir que la complejidad es O(1).</a:t>
            </a:r>
          </a:p>
          <a:p>
            <a:pPr algn="just"/>
            <a:endParaRPr lang="es-CO" sz="1000" dirty="0"/>
          </a:p>
          <a:p>
            <a:pPr algn="just"/>
            <a:r>
              <a:rPr lang="es-CO" sz="1000" dirty="0">
                <a:latin typeface="Times New Roman" panose="02020603050405020304" pitchFamily="18" charset="0"/>
              </a:rPr>
              <a:t>En la figura 3 se puede observar que el aumento del tiempo respecto a la cantidad de datos va creciendo cada vez más teniendo un comportamiento parecido de complejidad O(n^2)</a:t>
            </a:r>
            <a:endParaRPr lang="es-CO" sz="1000" dirty="0">
              <a:effectLst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On-screen Show (4:3)</PresentationFormat>
  <Paragraphs>72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Open Sans</vt:lpstr>
      <vt:lpstr>Times New Roman</vt:lpstr>
      <vt:lpstr>Arial</vt:lpstr>
      <vt:lpstr>Tema de Office</vt:lpstr>
      <vt:lpstr>Sistema de organización restaurante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organización restaurante</dc:title>
  <dc:creator>Sistema de Calidad</dc:creator>
  <cp:lastModifiedBy>christian pabon</cp:lastModifiedBy>
  <cp:revision>1</cp:revision>
  <dcterms:created xsi:type="dcterms:W3CDTF">2015-02-19T15:34:11Z</dcterms:created>
  <dcterms:modified xsi:type="dcterms:W3CDTF">2020-04-30T04:33:08Z</dcterms:modified>
</cp:coreProperties>
</file>